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580" r:id="rId2"/>
    <p:sldId id="375" r:id="rId3"/>
    <p:sldId id="582" r:id="rId4"/>
    <p:sldId id="613" r:id="rId5"/>
    <p:sldId id="607" r:id="rId6"/>
    <p:sldId id="619" r:id="rId7"/>
    <p:sldId id="589" r:id="rId8"/>
    <p:sldId id="608" r:id="rId9"/>
    <p:sldId id="622" r:id="rId10"/>
    <p:sldId id="610" r:id="rId11"/>
    <p:sldId id="611" r:id="rId12"/>
    <p:sldId id="612" r:id="rId13"/>
    <p:sldId id="630" r:id="rId14"/>
    <p:sldId id="631" r:id="rId15"/>
    <p:sldId id="603" r:id="rId16"/>
    <p:sldId id="628" r:id="rId17"/>
    <p:sldId id="629" r:id="rId18"/>
    <p:sldId id="639" r:id="rId19"/>
    <p:sldId id="640" r:id="rId20"/>
    <p:sldId id="605" r:id="rId21"/>
    <p:sldId id="588" r:id="rId22"/>
    <p:sldId id="599" r:id="rId23"/>
    <p:sldId id="600" r:id="rId24"/>
    <p:sldId id="601" r:id="rId25"/>
    <p:sldId id="602" r:id="rId26"/>
    <p:sldId id="644" r:id="rId27"/>
    <p:sldId id="594" r:id="rId28"/>
    <p:sldId id="596" r:id="rId29"/>
    <p:sldId id="616" r:id="rId30"/>
    <p:sldId id="617" r:id="rId31"/>
    <p:sldId id="615" r:id="rId32"/>
    <p:sldId id="637" r:id="rId33"/>
    <p:sldId id="592" r:id="rId34"/>
    <p:sldId id="641" r:id="rId35"/>
    <p:sldId id="642" r:id="rId36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580"/>
            <p14:sldId id="375"/>
            <p14:sldId id="582"/>
            <p14:sldId id="613"/>
            <p14:sldId id="607"/>
            <p14:sldId id="619"/>
            <p14:sldId id="589"/>
            <p14:sldId id="608"/>
            <p14:sldId id="622"/>
            <p14:sldId id="610"/>
            <p14:sldId id="611"/>
            <p14:sldId id="612"/>
            <p14:sldId id="630"/>
            <p14:sldId id="631"/>
            <p14:sldId id="603"/>
            <p14:sldId id="628"/>
            <p14:sldId id="629"/>
            <p14:sldId id="639"/>
            <p14:sldId id="640"/>
            <p14:sldId id="605"/>
            <p14:sldId id="588"/>
            <p14:sldId id="599"/>
            <p14:sldId id="600"/>
            <p14:sldId id="601"/>
            <p14:sldId id="602"/>
            <p14:sldId id="644"/>
            <p14:sldId id="594"/>
            <p14:sldId id="596"/>
            <p14:sldId id="616"/>
            <p14:sldId id="617"/>
            <p14:sldId id="615"/>
            <p14:sldId id="637"/>
            <p14:sldId id="592"/>
            <p14:sldId id="641"/>
            <p14:sldId id="6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  <a:srgbClr val="4E4D5E"/>
    <a:srgbClr val="DA5054"/>
    <a:srgbClr val="46AAC5"/>
    <a:srgbClr val="1D1D1B"/>
    <a:srgbClr val="FFE48F"/>
    <a:srgbClr val="ABAABA"/>
    <a:srgbClr val="DE2933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84983" autoAdjust="0"/>
  </p:normalViewPr>
  <p:slideViewPr>
    <p:cSldViewPr>
      <p:cViewPr varScale="1">
        <p:scale>
          <a:sx n="72" d="100"/>
          <a:sy n="72" d="100"/>
        </p:scale>
        <p:origin x="658" y="43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pPr/>
              <a:t>2020-01-08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15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6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188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97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81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51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16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88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1</a:t>
            </a:r>
            <a:r>
              <a:rPr lang="ko-KR" altLang="en-US" dirty="0"/>
              <a:t>에서 리스폰되는 병사들은 </a:t>
            </a:r>
            <a:r>
              <a:rPr lang="ko-KR" altLang="en-US" dirty="0" err="1"/>
              <a:t>리스폰지역</a:t>
            </a:r>
            <a:r>
              <a:rPr lang="en-US" altLang="ko-KR" dirty="0"/>
              <a:t>4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에서 생성되는 탱크의 생성시간에 임박하면 건물 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엄폐물 뒤에 숨어 대기하다 전차가 생성되면 공격합니다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이외의 시간에는 최단거리로 공격을 진행합니다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리스폰지역</a:t>
            </a:r>
            <a:r>
              <a:rPr lang="en-US" altLang="ko-KR" baseline="0" dirty="0"/>
              <a:t>2</a:t>
            </a:r>
            <a:r>
              <a:rPr lang="ko-KR" altLang="en-US" baseline="0" dirty="0"/>
              <a:t>의 생성된 병사는 각 엄폐물로 쓰여져있는 부분으로가 엄폐물을 형성합니다 해당 엄폐물은 파괴 가능하며 체력은 </a:t>
            </a:r>
            <a:r>
              <a:rPr lang="en-US" altLang="ko-KR" baseline="0" dirty="0"/>
              <a:t>50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</a:t>
            </a:r>
            <a:r>
              <a:rPr lang="ko-KR" altLang="en-US" baseline="0" dirty="0"/>
              <a:t> 지역 </a:t>
            </a:r>
            <a:r>
              <a:rPr lang="en-US" altLang="ko-KR" baseline="0" dirty="0"/>
              <a:t>3</a:t>
            </a:r>
            <a:r>
              <a:rPr lang="ko-KR" altLang="en-US" baseline="0" dirty="0"/>
              <a:t>에서 생성된 병사들은 탱크의 시선에따라 움직임이 달라집니다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아군탱크의 포신이 공격지점 </a:t>
            </a:r>
            <a:r>
              <a:rPr lang="en-US" altLang="ko-KR" baseline="0" dirty="0"/>
              <a:t>2</a:t>
            </a:r>
            <a:r>
              <a:rPr lang="ko-KR" altLang="en-US" baseline="0" dirty="0"/>
              <a:t>쪽을 </a:t>
            </a:r>
            <a:r>
              <a:rPr lang="ko-KR" altLang="en-US" baseline="0" dirty="0" err="1"/>
              <a:t>바라보고있다면</a:t>
            </a:r>
            <a:r>
              <a:rPr lang="ko-KR" altLang="en-US" baseline="0" dirty="0"/>
              <a:t> 공격지점</a:t>
            </a:r>
            <a:r>
              <a:rPr lang="en-US" altLang="ko-KR" baseline="0" dirty="0"/>
              <a:t>1</a:t>
            </a:r>
            <a:r>
              <a:rPr lang="ko-KR" altLang="en-US" baseline="0" dirty="0"/>
              <a:t>쪽을 향해 돌격을 하고</a:t>
            </a:r>
            <a:endParaRPr lang="en-US" altLang="ko-KR" baseline="0" dirty="0"/>
          </a:p>
          <a:p>
            <a:r>
              <a:rPr lang="ko-KR" altLang="en-US" dirty="0"/>
              <a:t>공격지점</a:t>
            </a:r>
            <a:r>
              <a:rPr lang="en-US" altLang="ko-KR" dirty="0"/>
              <a:t>1</a:t>
            </a:r>
            <a:r>
              <a:rPr lang="ko-KR" altLang="en-US" dirty="0"/>
              <a:t>쪽을 바라본다면  공격지점 </a:t>
            </a:r>
            <a:r>
              <a:rPr lang="en-US" altLang="ko-KR" dirty="0"/>
              <a:t>2</a:t>
            </a:r>
            <a:r>
              <a:rPr lang="ko-KR" altLang="en-US" dirty="0"/>
              <a:t>를 향해 </a:t>
            </a:r>
            <a:r>
              <a:rPr lang="ko-KR" altLang="en-US" dirty="0" err="1"/>
              <a:t>돌격을합니다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4</a:t>
            </a:r>
            <a:r>
              <a:rPr lang="ko-KR" altLang="en-US" dirty="0"/>
              <a:t>에서는 탱크가 리스폰됩니다</a:t>
            </a:r>
            <a:r>
              <a:rPr lang="en-US" altLang="ko-KR" dirty="0"/>
              <a:t>. </a:t>
            </a:r>
            <a:r>
              <a:rPr lang="ko-KR" altLang="en-US" dirty="0" err="1"/>
              <a:t>시간에따라</a:t>
            </a:r>
            <a:r>
              <a:rPr lang="ko-KR" altLang="en-US" dirty="0"/>
              <a:t> </a:t>
            </a:r>
            <a:r>
              <a:rPr lang="en-US" altLang="ko-KR" dirty="0"/>
              <a:t>LV 1</a:t>
            </a:r>
            <a:r>
              <a:rPr lang="ko-KR" altLang="en-US" dirty="0"/>
              <a:t>과 </a:t>
            </a:r>
            <a:r>
              <a:rPr lang="en-US" altLang="ko-KR" dirty="0"/>
              <a:t>LV2</a:t>
            </a:r>
            <a:r>
              <a:rPr lang="ko-KR" altLang="en-US" dirty="0"/>
              <a:t>가 순차적으로 생성됩니다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928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26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3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85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44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04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28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38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52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85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520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89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98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82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17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2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5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12. 2019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z="1200" smtClean="0">
                <a:latin typeface="Aharoni" panose="020B0604020202020204" pitchFamily="2" charset="-79"/>
                <a:cs typeface="Aharoni" panose="020B0604020202020204" pitchFamily="2" charset="-79"/>
              </a:rPr>
              <a:pPr/>
              <a:t>1</a:t>
            </a:fld>
            <a:endParaRPr lang="ko-KR" altLang="en-US" sz="12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77C754-083D-4B5C-B2A9-B63E0F60A4EC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B1B4F9-4F08-4B8B-BCFD-C144FC1DE7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1008" y="2719244"/>
            <a:ext cx="1338775" cy="13387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4C2798-ED45-42A6-AFB5-414DAE6C9A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0012" y="2849925"/>
            <a:ext cx="881599" cy="881599"/>
          </a:xfrm>
          <a:prstGeom prst="rect">
            <a:avLst/>
          </a:prstGeom>
        </p:spPr>
      </p:pic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AB28B0D8-16EE-4C89-AF1C-1473A0340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935868"/>
              </p:ext>
            </p:extLst>
          </p:nvPr>
        </p:nvGraphicFramePr>
        <p:xfrm>
          <a:off x="2936776" y="1604544"/>
          <a:ext cx="6693984" cy="28371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295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390689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포신을 조정하여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포격 모드 돌입 시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 </a:t>
                      </a:r>
                      <a:r>
                        <a:rPr lang="ko-KR" altLang="en-US" sz="14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스코프를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통한 제한적 시야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80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도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87706"/>
                  </a:ext>
                </a:extLst>
              </a:tr>
              <a:tr h="8557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상하좌우 이동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 방향 전환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A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동시 입력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 발사 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53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최대 포탄 장전 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발사 쿨 타임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162E061-8883-4B36-ABC9-DB41CCC2235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0862" y="3399895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378CF3-E9A1-45DB-87AF-888DCA9C1C98}"/>
              </a:ext>
            </a:extLst>
          </p:cNvPr>
          <p:cNvSpPr txBox="1"/>
          <p:nvPr/>
        </p:nvSpPr>
        <p:spPr>
          <a:xfrm>
            <a:off x="4409578" y="393434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D25FAB-37E1-4692-99DB-5C7DA06EEE5F}"/>
              </a:ext>
            </a:extLst>
          </p:cNvPr>
          <p:cNvSpPr/>
          <p:nvPr/>
        </p:nvSpPr>
        <p:spPr>
          <a:xfrm>
            <a:off x="3944888" y="6266486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22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id="{DDF016D7-E0AE-49D1-83AE-579F87287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b="7671"/>
          <a:stretch/>
        </p:blipFill>
        <p:spPr bwMode="auto">
          <a:xfrm>
            <a:off x="3060827" y="4630621"/>
            <a:ext cx="3980405" cy="1990248"/>
          </a:xfrm>
          <a:prstGeom prst="rect">
            <a:avLst/>
          </a:prstGeom>
          <a:noFill/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19" y="3660338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209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03784" y="3451975"/>
            <a:ext cx="7560841" cy="1101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B8224-08D8-4153-A14E-6EF0C8D48E5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9AA0B-37B1-4E23-941C-67738CD5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-1" b="2697"/>
          <a:stretch/>
        </p:blipFill>
        <p:spPr>
          <a:xfrm>
            <a:off x="1424608" y="2710049"/>
            <a:ext cx="1627716" cy="818542"/>
          </a:xfrm>
          <a:prstGeom prst="rect">
            <a:avLst/>
          </a:prstGeom>
        </p:spPr>
      </p:pic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45FE8450-B41C-40F5-808B-CF171EA352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0" y="2710049"/>
            <a:ext cx="898930" cy="859846"/>
          </a:xfrm>
          <a:prstGeom prst="rect">
            <a:avLst/>
          </a:prstGeom>
        </p:spPr>
      </p:pic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3CE5C2C6-0C59-4102-AA43-42F3CB739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000082"/>
              </p:ext>
            </p:extLst>
          </p:nvPr>
        </p:nvGraphicFramePr>
        <p:xfrm>
          <a:off x="2936776" y="1670447"/>
          <a:ext cx="6696744" cy="24566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833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392911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2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2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보급</a:t>
                      </a:r>
                      <a:endParaRPr lang="en-US" altLang="ko-KR" sz="14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75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양쪽 리프트의 레이저 포인터를 포탄에 댄 후 양손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들기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그립 해제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내려 놓기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지점에서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양손 그립 해제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장전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5989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간의 행동 불능 상태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제시된 모션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을 못 하면 장전 속도에 페널티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평소 속도의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60%)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C9E9DF0-E047-49C5-B5B2-DC0187B1FF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88237" y="2962359"/>
            <a:ext cx="984276" cy="6632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9277C1-CEF1-4C8E-8664-FC1AAE9D2C26}"/>
              </a:ext>
            </a:extLst>
          </p:cNvPr>
          <p:cNvSpPr txBox="1"/>
          <p:nvPr/>
        </p:nvSpPr>
        <p:spPr>
          <a:xfrm>
            <a:off x="4036953" y="349680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5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id="{0524E69A-4247-4DC8-BDD6-A5185E8FB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b="8183"/>
          <a:stretch/>
        </p:blipFill>
        <p:spPr bwMode="auto">
          <a:xfrm>
            <a:off x="990411" y="4226130"/>
            <a:ext cx="4502874" cy="2119537"/>
          </a:xfrm>
          <a:prstGeom prst="rect">
            <a:avLst/>
          </a:prstGeom>
          <a:noFill/>
        </p:spPr>
      </p:pic>
      <p:pic>
        <p:nvPicPr>
          <p:cNvPr id="20" name="그림 19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255A2448-5D47-4B7E-9680-EB6B9C078F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63" y="4213319"/>
            <a:ext cx="3808457" cy="213234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8CF87D-8D44-4EE4-B8C1-B186534E3FC3}"/>
              </a:ext>
            </a:extLst>
          </p:cNvPr>
          <p:cNvSpPr/>
          <p:nvPr/>
        </p:nvSpPr>
        <p:spPr>
          <a:xfrm>
            <a:off x="-538573" y="6306712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FBE5C9-D17F-4E9C-BFE5-49A15E45CF19}"/>
              </a:ext>
            </a:extLst>
          </p:cNvPr>
          <p:cNvSpPr/>
          <p:nvPr/>
        </p:nvSpPr>
        <p:spPr>
          <a:xfrm>
            <a:off x="3944888" y="6266486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제시된 모션 예시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12AF831-CFC8-4740-AD61-42BDE7D007E4}"/>
              </a:ext>
            </a:extLst>
          </p:cNvPr>
          <p:cNvCxnSpPr/>
          <p:nvPr/>
        </p:nvCxnSpPr>
        <p:spPr>
          <a:xfrm>
            <a:off x="5602264" y="4112946"/>
            <a:ext cx="222799" cy="25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481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16490" y="3315955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5B361-8837-463E-A267-E9AA49ED0F5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454F89-4AEF-4C00-8C2E-8D0D749213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8584" y="2480013"/>
            <a:ext cx="910694" cy="910694"/>
          </a:xfrm>
          <a:prstGeom prst="rect">
            <a:avLst/>
          </a:prstGeom>
        </p:spPr>
      </p:pic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EAA84145-D95E-4077-ACAA-12954CF1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508997"/>
              </p:ext>
            </p:extLst>
          </p:nvPr>
        </p:nvGraphicFramePr>
        <p:xfrm>
          <a:off x="3208258" y="1643394"/>
          <a:ext cx="6200838" cy="22918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13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13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엔진 수리</a:t>
                      </a:r>
                      <a:endParaRPr lang="en-US" altLang="ko-KR" sz="14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494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해머에 우측 리프트의 레이저 포인터를 댄 후 양손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쥐기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 스냅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정비 게이지 높이기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642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28~32 km/h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의 스냅 속도로 휘두르지 않으면 수리 실패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수리 하는 동안 이동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8A5C948-E761-4611-8F24-FD314B66F41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5079" y="1566569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F40BF8-DBA2-4EE6-A222-E14DFF0755B6}"/>
              </a:ext>
            </a:extLst>
          </p:cNvPr>
          <p:cNvSpPr txBox="1"/>
          <p:nvPr/>
        </p:nvSpPr>
        <p:spPr>
          <a:xfrm>
            <a:off x="8283795" y="210101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F39D43C-E440-420D-84CC-F3ADF2AF809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146" y="4198359"/>
            <a:ext cx="4267915" cy="22918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FA1108-991C-4796-BFC8-FA677F85D237}"/>
              </a:ext>
            </a:extLst>
          </p:cNvPr>
          <p:cNvSpPr/>
          <p:nvPr/>
        </p:nvSpPr>
        <p:spPr>
          <a:xfrm>
            <a:off x="-697318" y="6293061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21" name="그림 20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57BADAB-F42D-47C5-A1F4-9BDBD76A0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5"/>
          <a:stretch/>
        </p:blipFill>
        <p:spPr>
          <a:xfrm>
            <a:off x="5334740" y="4250245"/>
            <a:ext cx="4267915" cy="195027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87AE52-87FB-4DAA-AC12-36E2FE8E385A}"/>
              </a:ext>
            </a:extLst>
          </p:cNvPr>
          <p:cNvSpPr/>
          <p:nvPr/>
        </p:nvSpPr>
        <p:spPr>
          <a:xfrm>
            <a:off x="4237544" y="6299161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스냅 플레이 예시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71771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53" y="2678007"/>
            <a:ext cx="3129434" cy="16315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6" name="그림 5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5EE6C2DD-DDAB-473D-BF1A-0673ED60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7" t="6105" r="1297" b="65492"/>
          <a:stretch/>
        </p:blipFill>
        <p:spPr>
          <a:xfrm>
            <a:off x="380269" y="2440533"/>
            <a:ext cx="2880320" cy="16497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094683" y="4716095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수송 차량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70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65A1406C-AD96-4C1D-B8A5-5E87CF38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929" y="2682229"/>
            <a:ext cx="2847809" cy="16272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00F942-42BE-4F90-B206-C42FA3290D33}"/>
              </a:ext>
            </a:extLst>
          </p:cNvPr>
          <p:cNvSpPr/>
          <p:nvPr/>
        </p:nvSpPr>
        <p:spPr>
          <a:xfrm>
            <a:off x="1037887" y="4708259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Lv1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120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313" y="2671812"/>
            <a:ext cx="2951882" cy="16377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" name="그림 9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1B99023C-BE79-4DD1-8DCB-52EC418601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2" t="62910" r="48546" b="7839"/>
          <a:stretch/>
        </p:blipFill>
        <p:spPr>
          <a:xfrm>
            <a:off x="3692860" y="2425134"/>
            <a:ext cx="2520280" cy="1631513"/>
          </a:xfrm>
          <a:prstGeom prst="rect">
            <a:avLst/>
          </a:prstGeom>
        </p:spPr>
      </p:pic>
      <p:pic>
        <p:nvPicPr>
          <p:cNvPr id="8" name="그림 7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38908630-2AA9-4309-BA8A-8E05E6CE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5286" r="44475" b="64714"/>
          <a:stretch/>
        </p:blipFill>
        <p:spPr>
          <a:xfrm>
            <a:off x="6681324" y="2404254"/>
            <a:ext cx="2664296" cy="167327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098360" y="4705562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Lv2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200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2975675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6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603083" y="4913397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권총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</a:t>
            </a: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78" y="2428868"/>
            <a:ext cx="2857520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1037887" y="4923682"/>
            <a:ext cx="7830223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pic>
        <p:nvPicPr>
          <p:cNvPr id="7" name="그림 6" descr="무기, 총이(가) 표시된 사진&#10;&#10;자동 생성된 설명">
            <a:extLst>
              <a:ext uri="{FF2B5EF4-FFF2-40B4-BE49-F238E27FC236}">
                <a16:creationId xmlns:a16="http://schemas.microsoft.com/office/drawing/2014/main" id="{AEACC71D-B9A2-44D8-AEED-7EF45E7BD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8" y="2285992"/>
            <a:ext cx="2123760" cy="16430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B9B8440-A874-4F9A-886B-C7831F144E46}"/>
              </a:ext>
            </a:extLst>
          </p:cNvPr>
          <p:cNvSpPr/>
          <p:nvPr/>
        </p:nvSpPr>
        <p:spPr>
          <a:xfrm>
            <a:off x="3944888" y="2214554"/>
            <a:ext cx="2212828" cy="1714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나이프이(가) 표시된 사진&#10;&#10;자동 생성된 설명">
            <a:extLst>
              <a:ext uri="{FF2B5EF4-FFF2-40B4-BE49-F238E27FC236}">
                <a16:creationId xmlns:a16="http://schemas.microsoft.com/office/drawing/2014/main" id="{DC5832D5-5C25-440F-A40F-26867F8126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6" y="2364750"/>
            <a:ext cx="1503445" cy="1438078"/>
          </a:xfrm>
          <a:prstGeom prst="rect">
            <a:avLst/>
          </a:prstGeom>
        </p:spPr>
      </p:pic>
      <p:sp>
        <p:nvSpPr>
          <p:cNvPr id="19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64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85249" y="2364750"/>
            <a:ext cx="2212828" cy="156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359755" y="4912909"/>
            <a:ext cx="7830223" cy="797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지뢰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281736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28864" y="2595676"/>
            <a:ext cx="7830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HP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아군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D63712-D2BD-4D33-8717-56A684FFC969}"/>
              </a:ext>
            </a:extLst>
          </p:cNvPr>
          <p:cNvSpPr/>
          <p:nvPr/>
        </p:nvSpPr>
        <p:spPr>
          <a:xfrm>
            <a:off x="-121987" y="553166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외부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그래픽 컨셉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098" name="Picture 2" descr="C:\Users\uswr\Desktop\근현대사과제\KakaoTalk_20200103_14183499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2029" y="2466514"/>
            <a:ext cx="4962193" cy="3000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583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B8A51-4AAD-4585-9ABD-D18662DA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9"/>
          <a:stretch/>
        </p:blipFill>
        <p:spPr>
          <a:xfrm>
            <a:off x="1208583" y="2364614"/>
            <a:ext cx="7586787" cy="39447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SIDE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4910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TOP 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D1D92-167E-4298-8DD2-C13B2544BB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7" b="11437"/>
          <a:stretch/>
        </p:blipFill>
        <p:spPr>
          <a:xfrm>
            <a:off x="1039804" y="2695755"/>
            <a:ext cx="8049344" cy="375536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B2932E-F8A1-4159-AAF7-23285DCC1963}"/>
              </a:ext>
            </a:extLst>
          </p:cNvPr>
          <p:cNvCxnSpPr/>
          <p:nvPr/>
        </p:nvCxnSpPr>
        <p:spPr>
          <a:xfrm>
            <a:off x="9273480" y="2780928"/>
            <a:ext cx="0" cy="34563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562E37-D9FE-4455-A1F0-33AD32E4975B}"/>
              </a:ext>
            </a:extLst>
          </p:cNvPr>
          <p:cNvSpPr txBox="1"/>
          <p:nvPr/>
        </p:nvSpPr>
        <p:spPr>
          <a:xfrm>
            <a:off x="9201472" y="384711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3.6m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381F18E-D390-4D38-A928-9A67799BFF48}"/>
              </a:ext>
            </a:extLst>
          </p:cNvPr>
          <p:cNvCxnSpPr/>
          <p:nvPr/>
        </p:nvCxnSpPr>
        <p:spPr>
          <a:xfrm>
            <a:off x="1496616" y="6451116"/>
            <a:ext cx="7200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0E6E79-9957-40FB-B0BA-70FEA927C191}"/>
              </a:ext>
            </a:extLst>
          </p:cNvPr>
          <p:cNvSpPr txBox="1"/>
          <p:nvPr/>
        </p:nvSpPr>
        <p:spPr>
          <a:xfrm>
            <a:off x="4852987" y="641175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0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71649" y="3005719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596" y="2285992"/>
            <a:ext cx="729401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7F0199-42C8-4B38-A411-8A9042676A37}"/>
              </a:ext>
            </a:extLst>
          </p:cNvPr>
          <p:cNvCxnSpPr>
            <a:cxnSpLocks/>
          </p:cNvCxnSpPr>
          <p:nvPr/>
        </p:nvCxnSpPr>
        <p:spPr>
          <a:xfrm flipH="1">
            <a:off x="1568625" y="4653136"/>
            <a:ext cx="1321997" cy="15657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AE5271-B5A2-4256-9FE6-4D736152556D}"/>
              </a:ext>
            </a:extLst>
          </p:cNvPr>
          <p:cNvSpPr txBox="1"/>
          <p:nvPr/>
        </p:nvSpPr>
        <p:spPr>
          <a:xfrm>
            <a:off x="2528236" y="4992470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권총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30m (5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05C41EA-E3F6-4E4C-8E3F-51A2121C040D}"/>
              </a:ext>
            </a:extLst>
          </p:cNvPr>
          <p:cNvCxnSpPr>
            <a:cxnSpLocks/>
          </p:cNvCxnSpPr>
          <p:nvPr/>
        </p:nvCxnSpPr>
        <p:spPr>
          <a:xfrm flipH="1">
            <a:off x="1568626" y="3805684"/>
            <a:ext cx="1080118" cy="2404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FC101C-B6C3-4921-856B-1313D10B880F}"/>
              </a:ext>
            </a:extLst>
          </p:cNvPr>
          <p:cNvSpPr txBox="1"/>
          <p:nvPr/>
        </p:nvSpPr>
        <p:spPr>
          <a:xfrm>
            <a:off x="1312029" y="3805684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포탄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90m (15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303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44609" y="3039503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48" y="2357430"/>
            <a:ext cx="6858048" cy="428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310190" y="4786322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678" y="6143644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10190" y="6072206"/>
            <a:ext cx="50006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167446" y="5214950"/>
            <a:ext cx="29772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524372" y="4357694"/>
            <a:ext cx="2786082" cy="9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08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id="{000C0CD9-96C0-4FFA-B314-9FF5EB3A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217506" y="163727"/>
            <a:ext cx="9416014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endParaRPr lang="ko-KR" alt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BB3CAEBD-2E80-4B87-9678-25B4C2A44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1847" y="2372967"/>
            <a:ext cx="7305260" cy="397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31454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425330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1973571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F9B47-BFC9-4D2E-AFB6-F74B2602D0E8}"/>
              </a:ext>
            </a:extLst>
          </p:cNvPr>
          <p:cNvSpPr/>
          <p:nvPr/>
        </p:nvSpPr>
        <p:spPr>
          <a:xfrm>
            <a:off x="-2775068" y="3212976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CBEDB0-0942-4DC2-B59A-9DF2B1548724}"/>
              </a:ext>
            </a:extLst>
          </p:cNvPr>
          <p:cNvSpPr/>
          <p:nvPr/>
        </p:nvSpPr>
        <p:spPr>
          <a:xfrm>
            <a:off x="-263025" y="2896044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닉네임 설정 후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나가기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선택 가능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B7BEB1-4D25-441F-963D-0B0EC9589A6B}"/>
              </a:ext>
            </a:extLst>
          </p:cNvPr>
          <p:cNvSpPr/>
          <p:nvPr/>
        </p:nvSpPr>
        <p:spPr>
          <a:xfrm>
            <a:off x="2204398" y="3592763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If(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 이상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|| !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모두 준비 상태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대기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else if 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31BA6B-29CE-4C2D-B5B3-7C1F23B0C878}"/>
              </a:ext>
            </a:extLst>
          </p:cNvPr>
          <p:cNvSpPr/>
          <p:nvPr/>
        </p:nvSpPr>
        <p:spPr>
          <a:xfrm>
            <a:off x="149591" y="6008618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남은 시간을 환산하여 점수화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점수에 따라 랭킹을 세움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08C31-0E29-4175-8376-5F5042BDBAB3}"/>
              </a:ext>
            </a:extLst>
          </p:cNvPr>
          <p:cNvSpPr/>
          <p:nvPr/>
        </p:nvSpPr>
        <p:spPr>
          <a:xfrm>
            <a:off x="2703448" y="5972130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0115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232" y="1809291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6162168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“19XX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9728" y="2357430"/>
            <a:ext cx="6500858" cy="360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82577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 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87EE9B-CFDE-4C03-858D-17006AE62F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  <p:pic>
        <p:nvPicPr>
          <p:cNvPr id="11" name="그림 10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52" y="2780928"/>
            <a:ext cx="4326135" cy="2500330"/>
          </a:xfrm>
          <a:prstGeom prst="rect">
            <a:avLst/>
          </a:prstGeom>
        </p:spPr>
      </p:pic>
      <p:pic>
        <p:nvPicPr>
          <p:cNvPr id="13" name="그림 12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477" y="2780928"/>
            <a:ext cx="4465687" cy="25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15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0590" y="5939086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고장이 나 버린 엔진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6CC34A-15BE-4F91-AB45-F785BEAF20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248D57BF-A78B-4272-BF62-CD6D5FF5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3811" y="2286721"/>
            <a:ext cx="6881331" cy="3747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31756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endParaRPr lang="ko-KR" altLang="en-US"/>
          </a:p>
        </p:txBody>
      </p:sp>
      <p:pic>
        <p:nvPicPr>
          <p:cNvPr id="10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05AF791A-0BF7-4F51-BEC3-DAF2F44C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216" y="2331395"/>
            <a:ext cx="3787642" cy="1972810"/>
          </a:xfrm>
          <a:prstGeom prst="rect">
            <a:avLst/>
          </a:prstGeom>
          <a:noFill/>
        </p:spPr>
      </p:pic>
      <p:pic>
        <p:nvPicPr>
          <p:cNvPr id="11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id="{12A405F1-5003-4593-A8EC-6523C9518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2670" y="2331395"/>
            <a:ext cx="3632778" cy="1967330"/>
          </a:xfrm>
          <a:prstGeom prst="rect">
            <a:avLst/>
          </a:prstGeom>
          <a:noFill/>
        </p:spPr>
      </p:pic>
      <p:pic>
        <p:nvPicPr>
          <p:cNvPr id="19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id="{A30C63E5-6F7D-452C-B561-C94B61D30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3216" y="4468740"/>
            <a:ext cx="3787642" cy="1941778"/>
          </a:xfrm>
          <a:prstGeom prst="rect">
            <a:avLst/>
          </a:prstGeom>
          <a:noFill/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-1218075" y="2415073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적의 위치를 확인하여 팀원에게 알리세요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1CEC63-65C8-417A-9098-2D508DC5FE79}"/>
              </a:ext>
            </a:extLst>
          </p:cNvPr>
          <p:cNvSpPr/>
          <p:nvPr/>
        </p:nvSpPr>
        <p:spPr>
          <a:xfrm>
            <a:off x="3293854" y="2389136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포신을 돌려 적에게 발포하세요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88FF53-7348-4CD1-80F8-CDF4E7AB5A0C}"/>
              </a:ext>
            </a:extLst>
          </p:cNvPr>
          <p:cNvSpPr/>
          <p:nvPr/>
        </p:nvSpPr>
        <p:spPr>
          <a:xfrm>
            <a:off x="-1218076" y="4468740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포탄을 장전하세요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176C50-22F4-4AF9-A8EA-D1F090ED1BD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52670" y="4445057"/>
            <a:ext cx="3632778" cy="206027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E23439-77C2-491A-A65F-1F458B0AAE43}"/>
              </a:ext>
            </a:extLst>
          </p:cNvPr>
          <p:cNvSpPr/>
          <p:nvPr/>
        </p:nvSpPr>
        <p:spPr>
          <a:xfrm>
            <a:off x="3366510" y="4437824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엔진을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100%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수리하세요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636A84-78C3-4310-BEDD-47CF48111D9A}"/>
              </a:ext>
            </a:extLst>
          </p:cNvPr>
          <p:cNvSpPr/>
          <p:nvPr/>
        </p:nvSpPr>
        <p:spPr>
          <a:xfrm>
            <a:off x="1146193" y="6237258"/>
            <a:ext cx="7830223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2-3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명의 플레이어가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개의 역할군을 번갈아 가면서 수행한다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최종 목표는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엔진을 수리하여 탈출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하는 것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35539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26</a:t>
            </a:fld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F2A7C9-C48D-4EE9-874D-88AC77F07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812208"/>
              </p:ext>
            </p:extLst>
          </p:nvPr>
        </p:nvGraphicFramePr>
        <p:xfrm>
          <a:off x="3512840" y="2143116"/>
          <a:ext cx="6146657" cy="454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2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1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1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87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질문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배틀필드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5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PUBG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FF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FURY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FF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행동을 인식하는 형태의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게임인가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3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짧은 플레이 타임으로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피로감을 덜 느끼는가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4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개인 능력이 게임 승패의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중요 요인이 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6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역할을 유동적으로 수행하는가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spc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직사각형 125">
            <a:extLst>
              <a:ext uri="{FF2B5EF4-FFF2-40B4-BE49-F238E27FC236}">
                <a16:creationId xmlns:a16="http://schemas.microsoft.com/office/drawing/2014/main" id="{B5DEB6FB-CC18-4166-A06E-EB31E138D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:a16="http://schemas.microsoft.com/office/drawing/2014/main" id="{C4E6190B-E3DF-4B51-A93B-2F00912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86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68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1064568" y="2143309"/>
            <a:ext cx="7830223" cy="1734966"/>
            <a:chOff x="5907070" y="2983059"/>
            <a:chExt cx="3094677" cy="1734966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리프트와 컨트롤러를 사용하여 실감나는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제작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SRP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렌더링 파이프라인 최적화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역기구학을 이용한 상호작용 애니메이션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4CD19C-FA1D-4724-9C17-0CC50A1D01B6}"/>
              </a:ext>
            </a:extLst>
          </p:cNvPr>
          <p:cNvGrpSpPr/>
          <p:nvPr/>
        </p:nvGrpSpPr>
        <p:grpSpPr>
          <a:xfrm>
            <a:off x="1029497" y="4299725"/>
            <a:ext cx="7830223" cy="1734966"/>
            <a:chOff x="5907070" y="2983059"/>
            <a:chExt cx="3094677" cy="17349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Overlapped IO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이용하여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랭킹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03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696075"/>
              </p:ext>
            </p:extLst>
          </p:nvPr>
        </p:nvGraphicFramePr>
        <p:xfrm>
          <a:off x="1642609" y="2540392"/>
          <a:ext cx="7265160" cy="266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3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514310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          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컴퓨터그래픽스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3DGP1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간단한 데모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 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게임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통해 네트워킹이 되는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 특강 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–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클라이언트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그래픽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D570B0-7030-4443-889B-9A7016034765}"/>
              </a:ext>
            </a:extLst>
          </p:cNvPr>
          <p:cNvGrpSpPr/>
          <p:nvPr/>
        </p:nvGrpSpPr>
        <p:grpSpPr>
          <a:xfrm>
            <a:off x="3956816" y="3692914"/>
            <a:ext cx="5544616" cy="1382099"/>
            <a:chOff x="4408355" y="2163293"/>
            <a:chExt cx="5063688" cy="740449"/>
          </a:xfrm>
        </p:grpSpPr>
        <p:sp>
          <p:nvSpPr>
            <p:cNvPr id="50" name="직사각형 49"/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리프트를 이용하여 현실감 있는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전쟁 게임을 제작한다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VR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기기를 응용한 게임 개발 경험 습득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2C83C1-F8D3-4C27-9D94-4AAE06CC8946}"/>
              </a:ext>
            </a:extLst>
          </p:cNvPr>
          <p:cNvGrpSpPr/>
          <p:nvPr/>
        </p:nvGrpSpPr>
        <p:grpSpPr>
          <a:xfrm>
            <a:off x="3917393" y="2409080"/>
            <a:ext cx="5544616" cy="1382099"/>
            <a:chOff x="4408355" y="2163293"/>
            <a:chExt cx="5063688" cy="74044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D843E81-157D-45C4-873B-3BFFDA1695F2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유니티 엔진을 이용하여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환경을 개발한다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7538C82-CEE1-4057-9E22-963B14A65E46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Unity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3D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엔진 개발 능력 함양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06DA574-F1B1-4848-9C50-E35A06FB617C}"/>
              </a:ext>
            </a:extLst>
          </p:cNvPr>
          <p:cNvGrpSpPr/>
          <p:nvPr/>
        </p:nvGrpSpPr>
        <p:grpSpPr>
          <a:xfrm>
            <a:off x="3917393" y="5034292"/>
            <a:ext cx="5544616" cy="1382099"/>
            <a:chOff x="4408355" y="2163293"/>
            <a:chExt cx="5063688" cy="74044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F79E38-18D4-4B8D-BE8D-976BAF5D792A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여러 상호작용을 고려한 다인 협동 플레이를 구현한다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7B439A-05A3-4770-9B93-D682E05AF938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Overlapped IO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모델 서버 구현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7" name="그림 6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id="{CDF57486-24F3-4B1C-9C6D-EBCE04EE1D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7" y="1806683"/>
            <a:ext cx="2519655" cy="44793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F47FF2-78FD-4254-819D-D4F1F6BA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99C16E-CC67-47BE-8399-63DC48AD1265}"/>
              </a:ext>
            </a:extLst>
          </p:cNvPr>
          <p:cNvSpPr/>
          <p:nvPr/>
        </p:nvSpPr>
        <p:spPr>
          <a:xfrm>
            <a:off x="3944888" y="2564904"/>
            <a:ext cx="1440160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36C895-6D30-4175-A1D8-1570B118B780}"/>
              </a:ext>
            </a:extLst>
          </p:cNvPr>
          <p:cNvSpPr/>
          <p:nvPr/>
        </p:nvSpPr>
        <p:spPr>
          <a:xfrm>
            <a:off x="3944888" y="3778431"/>
            <a:ext cx="648072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A1A79B-4C1C-495A-A5C4-DD7BFAD67325}"/>
              </a:ext>
            </a:extLst>
          </p:cNvPr>
          <p:cNvSpPr/>
          <p:nvPr/>
        </p:nvSpPr>
        <p:spPr>
          <a:xfrm>
            <a:off x="3975012" y="5140474"/>
            <a:ext cx="2346140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5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4495"/>
              </p:ext>
            </p:extLst>
          </p:nvPr>
        </p:nvGraphicFramePr>
        <p:xfrm>
          <a:off x="1642609" y="2492896"/>
          <a:ext cx="7119132" cy="2291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34127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2099308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–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클라이언트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8049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538931"/>
              </p:ext>
            </p:extLst>
          </p:nvPr>
        </p:nvGraphicFramePr>
        <p:xfrm>
          <a:off x="1642608" y="2492896"/>
          <a:ext cx="7265160" cy="299012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4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514309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4300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C++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소켓 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761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구축을 위한 소켓 입출력 모델 공부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 개발 예정</a:t>
                      </a:r>
                    </a:p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b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</a:b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-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서버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" y="1308998"/>
            <a:ext cx="9424035" cy="53600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728117"/>
              </p:ext>
            </p:extLst>
          </p:nvPr>
        </p:nvGraphicFramePr>
        <p:xfrm>
          <a:off x="990421" y="1628800"/>
          <a:ext cx="7925158" cy="4829671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599254624"/>
                    </a:ext>
                  </a:extLst>
                </a:gridCol>
              </a:tblGrid>
              <a:tr h="41483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 목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337396">
                <a:tc rowSpan="6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박두환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캐릭터 리소스</a:t>
                      </a:r>
                      <a:r>
                        <a:rPr lang="ko-KR" altLang="en-US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제작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`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33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맵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제작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기능 추가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99262"/>
                  </a:ext>
                </a:extLst>
              </a:tr>
              <a:tr h="33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배경 및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장애물 모델링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19392"/>
                  </a:ext>
                </a:extLst>
              </a:tr>
              <a:tr h="359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에니메이션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47353"/>
                  </a:ext>
                </a:extLst>
              </a:tr>
              <a:tr h="359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오브젝트 간 상호작용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901042"/>
                  </a:ext>
                </a:extLst>
              </a:tr>
              <a:tr h="35921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SRP</a:t>
                      </a:r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통한</a:t>
                      </a:r>
                      <a:endParaRPr lang="en-US" altLang="ko-KR" sz="11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렌더링 파이프라인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6369"/>
                  </a:ext>
                </a:extLst>
              </a:tr>
              <a:tr h="277466">
                <a:tc rowSpan="6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김동엽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이펙트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54874"/>
                  </a:ext>
                </a:extLst>
              </a:tr>
              <a:tr h="313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</a:t>
                      </a:r>
                      <a:r>
                        <a:rPr lang="en-US" altLang="ko-KR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UI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68624"/>
                  </a:ext>
                </a:extLst>
              </a:tr>
              <a:tr h="304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적 구현 및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AI</a:t>
                      </a:r>
                      <a:r>
                        <a:rPr lang="en-US" altLang="ko-KR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부여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977267"/>
                  </a:ext>
                </a:extLst>
              </a:tr>
              <a:tr h="378577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씬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52907"/>
                  </a:ext>
                </a:extLst>
              </a:tr>
              <a:tr h="325094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</a:t>
                      </a:r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기기 연동</a:t>
                      </a:r>
                      <a:r>
                        <a:rPr lang="en-US" altLang="ko-KR" sz="11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및 처리 </a:t>
                      </a:r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스크립트작성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871130"/>
                  </a:ext>
                </a:extLst>
              </a:tr>
              <a:tr h="2626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메인 프레임 워크 제작</a:t>
                      </a:r>
                    </a:p>
                  </a:txBody>
                  <a:tcPr marL="19399" marR="19399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31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공통</a:t>
                      </a:r>
                      <a:endParaRPr lang="ko-KR" altLang="en-US" sz="1400" dirty="0"/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테스트 및 디버깅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제목 1">
            <a:extLst>
              <a:ext uri="{FF2B5EF4-FFF2-40B4-BE49-F238E27FC236}">
                <a16:creationId xmlns:a16="http://schemas.microsoft.com/office/drawing/2014/main" id="{1F344151-1E03-419F-8CB8-576CF316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2880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9396"/>
              </p:ext>
            </p:extLst>
          </p:nvPr>
        </p:nvGraphicFramePr>
        <p:xfrm>
          <a:off x="990205" y="2492896"/>
          <a:ext cx="7925158" cy="3262325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599254624"/>
                    </a:ext>
                  </a:extLst>
                </a:gridCol>
              </a:tblGrid>
              <a:tr h="38290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 목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 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311432"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손채영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통신 처리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99262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동기화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19392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랭킹 시스템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47353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씬 전환 처리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491354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사운드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81202"/>
                  </a:ext>
                </a:extLst>
              </a:tr>
              <a:tr h="6377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최적화 및 버그 수정</a:t>
                      </a:r>
                    </a:p>
                  </a:txBody>
                  <a:tcPr marL="19399" marR="19399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036898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495ECFF1-AFFF-4B09-AC81-EA850609C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6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QnA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822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감사합니다 </a:t>
            </a:r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  <a:sym typeface="Wingdings" panose="05000000000000000000" pitchFamily="2" charset="2"/>
              </a:rPr>
              <a:t>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436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3">
            <a:extLst>
              <a:ext uri="{FF2B5EF4-FFF2-40B4-BE49-F238E27FC236}">
                <a16:creationId xmlns:a16="http://schemas.microsoft.com/office/drawing/2014/main" id="{7A9633AC-224D-4F15-935B-BABEF3BA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963FEA-DCC0-44D5-AF2A-354C239913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9468" y="2292350"/>
            <a:ext cx="2172111" cy="25057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57783D-1A41-4992-9093-6B9E402F001E}"/>
              </a:ext>
            </a:extLst>
          </p:cNvPr>
          <p:cNvSpPr/>
          <p:nvPr/>
        </p:nvSpPr>
        <p:spPr>
          <a:xfrm>
            <a:off x="754444" y="4226009"/>
            <a:ext cx="8320141" cy="2256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탱크 안에서 팀원과의 협동으로 위기 상황을 벗어나라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VR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롤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플레잉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탱크 디펜스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소수의 팀원들과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적군들을 막아내고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고장나 버린 엔진을 수리하여 탈출하자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72E2B-A355-4309-B8E2-987CB1083C30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739B53D-B9E3-48EF-B112-DFB324E25386}"/>
              </a:ext>
            </a:extLst>
          </p:cNvPr>
          <p:cNvSpPr/>
          <p:nvPr/>
        </p:nvSpPr>
        <p:spPr>
          <a:xfrm rot="559867">
            <a:off x="3494797" y="343977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D667301-A987-41E4-8330-7BDD8EB26227}"/>
              </a:ext>
            </a:extLst>
          </p:cNvPr>
          <p:cNvSpPr/>
          <p:nvPr/>
        </p:nvSpPr>
        <p:spPr>
          <a:xfrm rot="3441432">
            <a:off x="3880357" y="2721524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CFD87A3-4324-4712-89E7-B9EB5BB4B009}"/>
              </a:ext>
            </a:extLst>
          </p:cNvPr>
          <p:cNvSpPr/>
          <p:nvPr/>
        </p:nvSpPr>
        <p:spPr>
          <a:xfrm rot="5400000">
            <a:off x="4734495" y="246875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3C56CB-B48E-4557-82CB-E0BF5B50B5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369888" flipH="1">
            <a:off x="5798721" y="1032311"/>
            <a:ext cx="2004944" cy="22322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F2362A6-9198-44F1-9842-8CE9E82DC86C}"/>
              </a:ext>
            </a:extLst>
          </p:cNvPr>
          <p:cNvSpPr/>
          <p:nvPr/>
        </p:nvSpPr>
        <p:spPr>
          <a:xfrm rot="9703522">
            <a:off x="6188949" y="334007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A53C1F-ED1D-4C77-BABF-26974618268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797051">
            <a:off x="1772450" y="1780652"/>
            <a:ext cx="1691641" cy="1101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BB355B-FAC4-4C98-9D77-CA506BEB139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7113240" y="2972596"/>
            <a:ext cx="1573279" cy="1101425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66BEC1F-AB1F-4860-AE2B-24AFBDF9A5A0}"/>
              </a:ext>
            </a:extLst>
          </p:cNvPr>
          <p:cNvSpPr/>
          <p:nvPr/>
        </p:nvSpPr>
        <p:spPr>
          <a:xfrm rot="7509901">
            <a:off x="5624802" y="266979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32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4417187" y="2640135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시장에서 쉽게 찾아 볼 수 없었던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협동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게임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하얀색, 거리, 측면이(가) 표시된 사진&#10;&#10;자동 생성된 설명">
            <a:extLst>
              <a:ext uri="{FF2B5EF4-FFF2-40B4-BE49-F238E27FC236}">
                <a16:creationId xmlns:a16="http://schemas.microsoft.com/office/drawing/2014/main" id="{9B0D8C3C-C10C-4CBD-92ED-5BF44B1D53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367" y="2231301"/>
            <a:ext cx="1321879" cy="1321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B685D0-F056-4E6A-8443-32B9CDA910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80" y="2242211"/>
            <a:ext cx="1298602" cy="1321879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029AAF67-570B-4902-9B71-FE280FC4527B}"/>
              </a:ext>
            </a:extLst>
          </p:cNvPr>
          <p:cNvSpPr/>
          <p:nvPr/>
        </p:nvSpPr>
        <p:spPr>
          <a:xfrm>
            <a:off x="2165082" y="2699676"/>
            <a:ext cx="342918" cy="339106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25B05180-3071-47D1-A9D8-40F3498ECE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" b="8000"/>
          <a:stretch/>
        </p:blipFill>
        <p:spPr>
          <a:xfrm>
            <a:off x="1725153" y="4879350"/>
            <a:ext cx="1222775" cy="1244469"/>
          </a:xfrm>
          <a:prstGeom prst="rect">
            <a:avLst/>
          </a:prstGeom>
        </p:spPr>
      </p:pic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D2D8FEE3-6DDA-4FC4-90F1-3BCFA52D4803}"/>
              </a:ext>
            </a:extLst>
          </p:cNvPr>
          <p:cNvSpPr/>
          <p:nvPr/>
        </p:nvSpPr>
        <p:spPr>
          <a:xfrm>
            <a:off x="501483" y="4438877"/>
            <a:ext cx="1066918" cy="334932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14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14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82FBCC27-3CE8-47C4-AFB3-B02BBEBFCC29}"/>
              </a:ext>
            </a:extLst>
          </p:cNvPr>
          <p:cNvSpPr/>
          <p:nvPr/>
        </p:nvSpPr>
        <p:spPr>
          <a:xfrm>
            <a:off x="1702705" y="4430200"/>
            <a:ext cx="1066918" cy="343608"/>
          </a:xfrm>
          <a:prstGeom prst="wedgeRectCallout">
            <a:avLst>
              <a:gd name="adj1" fmla="val -10223"/>
              <a:gd name="adj2" fmla="val 9442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C73304A8-63CA-40D9-81D7-8AA4BBCC5C53}"/>
              </a:ext>
            </a:extLst>
          </p:cNvPr>
          <p:cNvSpPr/>
          <p:nvPr/>
        </p:nvSpPr>
        <p:spPr>
          <a:xfrm>
            <a:off x="2916086" y="4437889"/>
            <a:ext cx="1034189" cy="505098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</a:t>
            </a:r>
            <a:endParaRPr lang="en-US" altLang="ko-KR" sz="14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패턴 단순화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32AB091B-C5EB-4310-965F-3343AEB17753}"/>
              </a:ext>
            </a:extLst>
          </p:cNvPr>
          <p:cNvSpPr/>
          <p:nvPr/>
        </p:nvSpPr>
        <p:spPr>
          <a:xfrm>
            <a:off x="1406049" y="5289691"/>
            <a:ext cx="434180" cy="42378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8EBF4C-3A60-43CE-8E38-AA58C8FA6A0E}"/>
              </a:ext>
            </a:extLst>
          </p:cNvPr>
          <p:cNvSpPr/>
          <p:nvPr/>
        </p:nvSpPr>
        <p:spPr>
          <a:xfrm>
            <a:off x="3094310" y="4636179"/>
            <a:ext cx="7385387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내부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에서만 이루어지는 플레이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-&gt;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 저감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91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재미 요소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152053" y="5694832"/>
            <a:ext cx="7585110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내에서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자유로운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변경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가능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포병을 했다가 관측병을 하고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관측병을 했다가 정비병을 하고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05595-CF09-4D45-B738-4E99740AA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5" y="1932884"/>
            <a:ext cx="3497606" cy="349760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0F4C312B-7860-4CDB-A756-CA920406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1" y="2815279"/>
            <a:ext cx="1443465" cy="1443465"/>
          </a:xfrm>
          <a:prstGeom prst="rect">
            <a:avLst/>
          </a:prstGeom>
        </p:spPr>
      </p:pic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5FF9205F-3EED-4A16-819C-298B6E5E7A3F}"/>
              </a:ext>
            </a:extLst>
          </p:cNvPr>
          <p:cNvSpPr/>
          <p:nvPr/>
        </p:nvSpPr>
        <p:spPr>
          <a:xfrm>
            <a:off x="7138605" y="3284983"/>
            <a:ext cx="523832" cy="504056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C55135-C5C8-456C-AB39-2DEF1AB7479C}"/>
              </a:ext>
            </a:extLst>
          </p:cNvPr>
          <p:cNvSpPr txBox="1"/>
          <p:nvPr/>
        </p:nvSpPr>
        <p:spPr>
          <a:xfrm>
            <a:off x="7927925" y="4304494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Flexiblity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934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290DF3-590E-4012-BBF7-1AD248A124D9}"/>
              </a:ext>
            </a:extLst>
          </p:cNvPr>
          <p:cNvGrpSpPr/>
          <p:nvPr/>
        </p:nvGrpSpPr>
        <p:grpSpPr>
          <a:xfrm>
            <a:off x="5800113" y="5301208"/>
            <a:ext cx="3094677" cy="1368436"/>
            <a:chOff x="5907070" y="2960690"/>
            <a:chExt cx="3094677" cy="1648241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1204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맡은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충실히 수행하여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265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88" y="1666874"/>
            <a:ext cx="3600400" cy="37877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177047" y="5864047"/>
            <a:ext cx="4643470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이라는 시대적 배경에 맞춘 컨셉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컨셉 및 규격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 descr="유니폼, 사람, 가장, 그룹이(가) 표시된 사진&#10;&#10;자동 생성된 설명">
            <a:extLst>
              <a:ext uri="{FF2B5EF4-FFF2-40B4-BE49-F238E27FC236}">
                <a16:creationId xmlns:a16="http://schemas.microsoft.com/office/drawing/2014/main" id="{89A5BFF1-12E8-418A-A482-2C2C97B2AB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58"/>
          <a:stretch/>
        </p:blipFill>
        <p:spPr>
          <a:xfrm>
            <a:off x="668524" y="1560420"/>
            <a:ext cx="2952328" cy="3737160"/>
          </a:xfrm>
          <a:prstGeom prst="rect">
            <a:avLst/>
          </a:prstGeom>
        </p:spPr>
      </p:pic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F035674D-38D5-450F-A5AE-E9B7975F1FE7}"/>
              </a:ext>
            </a:extLst>
          </p:cNvPr>
          <p:cNvSpPr txBox="1">
            <a:spLocks/>
          </p:cNvSpPr>
          <p:nvPr/>
        </p:nvSpPr>
        <p:spPr>
          <a:xfrm>
            <a:off x="12597684" y="6028708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900" kern="12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7763DC54-65FB-41E2-8FCB-4F92663DB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894418"/>
              </p:ext>
            </p:extLst>
          </p:nvPr>
        </p:nvGraphicFramePr>
        <p:xfrm>
          <a:off x="4952999" y="1625997"/>
          <a:ext cx="4162062" cy="384906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81031">
                  <a:extLst>
                    <a:ext uri="{9D8B030D-6E8A-4147-A177-3AD203B41FA5}">
                      <a16:colId xmlns:a16="http://schemas.microsoft.com/office/drawing/2014/main" val="642113645"/>
                    </a:ext>
                  </a:extLst>
                </a:gridCol>
                <a:gridCol w="2081031">
                  <a:extLst>
                    <a:ext uri="{9D8B030D-6E8A-4147-A177-3AD203B41FA5}">
                      <a16:colId xmlns:a16="http://schemas.microsoft.com/office/drawing/2014/main" val="2259742502"/>
                    </a:ext>
                  </a:extLst>
                </a:gridCol>
              </a:tblGrid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규격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설정</a:t>
                      </a: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2531538421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키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180cm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2398749662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앉은 키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85cm (+-5)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855897431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캐릭터 폭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가로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40cm, 30cm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83293237"/>
                  </a:ext>
                </a:extLst>
              </a:tr>
              <a:tr h="548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이동 속도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걷기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3.5km/h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달리기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18km/h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32634495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보폭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80cm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4266368221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시야 각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120 FOV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2816515775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HP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3384190345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707A72-F872-477F-80CD-98ACB8A48809}"/>
              </a:ext>
            </a:extLst>
          </p:cNvPr>
          <p:cNvSpPr/>
          <p:nvPr/>
        </p:nvSpPr>
        <p:spPr>
          <a:xfrm>
            <a:off x="5511809" y="5778817"/>
            <a:ext cx="4643470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*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역할에 관계 없이 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모든 플레이어가 같은 규격을 가짐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D0FE897-CE1C-4C1D-B339-DBD9C90ED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4338" y="5582595"/>
            <a:ext cx="716774" cy="987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D242D39-37D7-4AE3-9E4A-96E90D789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07444" y="5644168"/>
            <a:ext cx="589640" cy="81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0934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05535"/>
            <a:ext cx="9505950" cy="516355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29D854-3994-4776-9251-033BF1D806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2560" y="2845053"/>
            <a:ext cx="1167894" cy="1167894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061A50EA-2429-4BB0-8ABC-21A7923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969350"/>
              </p:ext>
            </p:extLst>
          </p:nvPr>
        </p:nvGraphicFramePr>
        <p:xfrm>
          <a:off x="2767578" y="1560129"/>
          <a:ext cx="6865942" cy="30150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6775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529167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212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6025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탱크 위로 올라가서 </a:t>
                      </a: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주변 상황 파악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팀원과의 소통으로 적 위치 알림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몰려오는 적을 향해 개인 </a:t>
                      </a: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을 발사하여 저지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83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A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총기 발사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B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위쪽 스냅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왼쪽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상체 숙이기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83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총알 장전 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7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 발사 쿨 타임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0.3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 시간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A43C88-2443-4DF5-B38F-54E144FC9D84}"/>
              </a:ext>
            </a:extLst>
          </p:cNvPr>
          <p:cNvSpPr/>
          <p:nvPr/>
        </p:nvSpPr>
        <p:spPr>
          <a:xfrm>
            <a:off x="-2210103" y="3933041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508FF-F478-42AC-8F2D-573DE8AF85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284" y="3395845"/>
            <a:ext cx="984276" cy="663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7B8D3-1857-4269-9B9D-A8E6AFFB1536}"/>
              </a:ext>
            </a:extLst>
          </p:cNvPr>
          <p:cNvSpPr txBox="1"/>
          <p:nvPr/>
        </p:nvSpPr>
        <p:spPr>
          <a:xfrm>
            <a:off x="4088000" y="393029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3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F17FFADD-CADD-4629-92B9-97207883C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b="6832"/>
          <a:stretch/>
        </p:blipFill>
        <p:spPr bwMode="auto">
          <a:xfrm>
            <a:off x="2779264" y="4676771"/>
            <a:ext cx="4045943" cy="1963372"/>
          </a:xfrm>
          <a:prstGeom prst="rect">
            <a:avLst/>
          </a:prstGeom>
          <a:noFill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964266-2003-499A-8F03-59A26B003E0C}"/>
              </a:ext>
            </a:extLst>
          </p:cNvPr>
          <p:cNvSpPr/>
          <p:nvPr/>
        </p:nvSpPr>
        <p:spPr>
          <a:xfrm>
            <a:off x="3663217" y="6260759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2869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8810</TotalTime>
  <Words>1751</Words>
  <Application>Microsoft Office PowerPoint</Application>
  <PresentationFormat>A4 용지(210x297mm)</PresentationFormat>
  <Paragraphs>543</Paragraphs>
  <Slides>35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a고딕12</vt:lpstr>
      <vt:lpstr>a고딕13</vt:lpstr>
      <vt:lpstr>a고딕14</vt:lpstr>
      <vt:lpstr>a고딕15</vt:lpstr>
      <vt:lpstr>나눔스퀘어</vt:lpstr>
      <vt:lpstr>나눔스퀘어 Bold</vt:lpstr>
      <vt:lpstr>나눔스퀘어 ExtraBold</vt:lpstr>
      <vt:lpstr>맑은 고딕</vt:lpstr>
      <vt:lpstr>Aharoni</vt:lpstr>
      <vt:lpstr>Arial</vt:lpstr>
      <vt:lpstr>Office 테마</vt:lpstr>
      <vt:lpstr>PowerPoint 프레젠테이션</vt:lpstr>
      <vt:lpstr>PowerPoint 프레젠테이션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sonchae young</cp:lastModifiedBy>
  <cp:revision>1680</cp:revision>
  <cp:lastPrinted>2019-12-27T07:52:57Z</cp:lastPrinted>
  <dcterms:created xsi:type="dcterms:W3CDTF">2018-09-20T04:59:45Z</dcterms:created>
  <dcterms:modified xsi:type="dcterms:W3CDTF">2020-01-08T07:47:55Z</dcterms:modified>
</cp:coreProperties>
</file>